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62" r:id="rId2"/>
    <p:sldId id="260" r:id="rId3"/>
    <p:sldId id="284" r:id="rId4"/>
    <p:sldId id="285" r:id="rId5"/>
    <p:sldId id="268" r:id="rId6"/>
    <p:sldId id="289" r:id="rId7"/>
    <p:sldId id="291" r:id="rId8"/>
    <p:sldId id="292" r:id="rId9"/>
    <p:sldId id="293" r:id="rId10"/>
    <p:sldId id="294" r:id="rId11"/>
    <p:sldId id="264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8"/>
    <p:restoredTop sz="96327"/>
  </p:normalViewPr>
  <p:slideViewPr>
    <p:cSldViewPr snapToGrid="0" snapToObjects="1">
      <p:cViewPr varScale="1">
        <p:scale>
          <a:sx n="109" d="100"/>
          <a:sy n="109" d="100"/>
        </p:scale>
        <p:origin x="79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36412-0527-BB4D-96E0-8F3312E379C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E3F1A-805A-EB48-9A2C-B97DB31A9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74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E3F1A-805A-EB48-9A2C-B97DB31A9D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4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E3F1A-805A-EB48-9A2C-B97DB31A9D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05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E3F1A-805A-EB48-9A2C-B97DB31A9D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29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E3F1A-805A-EB48-9A2C-B97DB31A9D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6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25AB-82C9-904F-82CB-869576F62EC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C50F-55D9-E04B-AE00-3EB7A3E6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80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25AB-82C9-904F-82CB-869576F62EC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C50F-55D9-E04B-AE00-3EB7A3E6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93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25AB-82C9-904F-82CB-869576F62EC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C50F-55D9-E04B-AE00-3EB7A3E6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2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25AB-82C9-904F-82CB-869576F62EC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C50F-55D9-E04B-AE00-3EB7A3E6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2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25AB-82C9-904F-82CB-869576F62EC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C50F-55D9-E04B-AE00-3EB7A3E6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17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25AB-82C9-904F-82CB-869576F62EC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C50F-55D9-E04B-AE00-3EB7A3E6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7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25AB-82C9-904F-82CB-869576F62EC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C50F-55D9-E04B-AE00-3EB7A3E6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81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25AB-82C9-904F-82CB-869576F62EC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C50F-55D9-E04B-AE00-3EB7A3E6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4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25AB-82C9-904F-82CB-869576F62EC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C50F-55D9-E04B-AE00-3EB7A3E6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8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25AB-82C9-904F-82CB-869576F62EC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C50F-55D9-E04B-AE00-3EB7A3E6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4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25AB-82C9-904F-82CB-869576F62EC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C50F-55D9-E04B-AE00-3EB7A3E6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4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525AB-82C9-904F-82CB-869576F62EC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9C50F-55D9-E04B-AE00-3EB7A3E6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5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C02821B-83A4-8B4B-A17A-7CA68F1F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75210-05DB-4F40-8F81-609FC77A14DD}"/>
              </a:ext>
            </a:extLst>
          </p:cNvPr>
          <p:cNvSpPr txBox="1"/>
          <p:nvPr/>
        </p:nvSpPr>
        <p:spPr>
          <a:xfrm>
            <a:off x="1729408" y="1846541"/>
            <a:ext cx="568518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i="1" dirty="0">
                <a:solidFill>
                  <a:schemeClr val="bg1"/>
                </a:solidFill>
                <a:latin typeface="HelveticaNeueLT Com 95 Blk" panose="020B0604020202090204" pitchFamily="34" charset="77"/>
              </a:rPr>
              <a:t>Staying Involved: Transitioning from an Athlete to an Official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1B94A-69A5-304E-BEBC-4954F9539A7F}"/>
              </a:ext>
            </a:extLst>
          </p:cNvPr>
          <p:cNvSpPr txBox="1"/>
          <p:nvPr/>
        </p:nvSpPr>
        <p:spPr>
          <a:xfrm>
            <a:off x="1729408" y="3864353"/>
            <a:ext cx="56851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>
                <a:solidFill>
                  <a:srgbClr val="FF0000"/>
                </a:solidFill>
                <a:latin typeface="HelveticaNeueLT Com 55 Roman" panose="020B0604020202090204" pitchFamily="34" charset="77"/>
              </a:rPr>
              <a:t>[Enter Local Association Name, Date]</a:t>
            </a:r>
          </a:p>
        </p:txBody>
      </p:sp>
    </p:spTree>
    <p:extLst>
      <p:ext uri="{BB962C8B-B14F-4D97-AF65-F5344CB8AC3E}">
        <p14:creationId xmlns:p14="http://schemas.microsoft.com/office/powerpoint/2010/main" val="600947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ECAFA85-0B0C-A042-A90B-913C69A31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B4427A-6600-CE4A-BD3A-12BB88F2B9EE}"/>
              </a:ext>
            </a:extLst>
          </p:cNvPr>
          <p:cNvSpPr txBox="1"/>
          <p:nvPr/>
        </p:nvSpPr>
        <p:spPr>
          <a:xfrm>
            <a:off x="3587317" y="233706"/>
            <a:ext cx="542626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Key Takeaways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The sport needs you!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Your experience as an athlete translates well and will help you stay involved in the sport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You will make lifelong friends – the track &amp; field community is made up of good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You have the opportunity to contribute to some of the best track and field performances in the country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r>
              <a:rPr lang="en-US" sz="2400" b="1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Next Step</a:t>
            </a:r>
          </a:p>
          <a:p>
            <a:pPr lvl="1"/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Contact </a:t>
            </a:r>
            <a:r>
              <a:rPr lang="en-US" i="1" dirty="0">
                <a:solidFill>
                  <a:srgbClr val="FF0000"/>
                </a:solidFill>
                <a:latin typeface="HelveticaNeueLT Com 55 Roman" panose="020B0604020202090204" pitchFamily="34" charset="77"/>
              </a:rPr>
              <a:t>[Enter Certification Chair Name]</a:t>
            </a: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, </a:t>
            </a:r>
            <a:r>
              <a:rPr lang="en-US" sz="18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USATF </a:t>
            </a:r>
            <a:r>
              <a:rPr lang="en-US" i="1" dirty="0">
                <a:solidFill>
                  <a:srgbClr val="FF0000"/>
                </a:solidFill>
                <a:latin typeface="HelveticaNeueLT Com 55 Roman" panose="020B0604020202090204" pitchFamily="34" charset="77"/>
              </a:rPr>
              <a:t>[Enter Local Association Name]</a:t>
            </a:r>
            <a:r>
              <a:rPr lang="en-US" sz="1800" i="1" dirty="0">
                <a:solidFill>
                  <a:srgbClr val="FF0000"/>
                </a:solidFill>
                <a:latin typeface="HelveticaNeueLT Com 55 Roman" panose="020B0604020202090204" pitchFamily="34" charset="77"/>
              </a:rPr>
              <a:t> </a:t>
            </a:r>
            <a:r>
              <a:rPr lang="en-US" sz="18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Certification Chair</a:t>
            </a:r>
            <a:endParaRPr lang="en-US" sz="20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lvl="1"/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Email: </a:t>
            </a:r>
            <a:r>
              <a:rPr lang="en-US" i="1" dirty="0">
                <a:solidFill>
                  <a:srgbClr val="FF0000"/>
                </a:solidFill>
                <a:latin typeface="HelveticaNeueLT Com 55 Roman" panose="020B0604020202090204" pitchFamily="34" charset="77"/>
              </a:rPr>
              <a:t>[Enter Certification Chair email]</a:t>
            </a:r>
          </a:p>
          <a:p>
            <a:pPr lvl="1"/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Phone: </a:t>
            </a:r>
            <a:r>
              <a:rPr lang="en-US" i="1" dirty="0">
                <a:solidFill>
                  <a:srgbClr val="FF0000"/>
                </a:solidFill>
                <a:latin typeface="HelveticaNeueLT Com 55 Roman" panose="020B0604020202090204" pitchFamily="34" charset="77"/>
              </a:rPr>
              <a:t>[Enter Certification Phone #]</a:t>
            </a:r>
            <a:endParaRPr lang="en-US" sz="2400" b="1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60B9A-39E1-C6DD-2047-80BB873B6DC5}"/>
              </a:ext>
            </a:extLst>
          </p:cNvPr>
          <p:cNvSpPr txBox="1"/>
          <p:nvPr/>
        </p:nvSpPr>
        <p:spPr>
          <a:xfrm>
            <a:off x="289560" y="233706"/>
            <a:ext cx="2951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HelveticaNeueLT Com 95 Blk" panose="020B0604020202090204" pitchFamily="34" charset="77"/>
              </a:rPr>
              <a:t>Become a USATF Certified Official</a:t>
            </a:r>
          </a:p>
          <a:p>
            <a:endParaRPr lang="en-US" sz="2800" b="1" i="1" dirty="0">
              <a:solidFill>
                <a:schemeClr val="bg1"/>
              </a:solidFill>
              <a:latin typeface="HelveticaNeueLT Com 95 Blk" panose="020B060402020209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5190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96522E4-624F-9049-9B1B-80479AD31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16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ECAFA85-0B0C-A042-A90B-913C69A3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1614DB-689B-6E4D-9A0B-C729B1935C3E}"/>
              </a:ext>
            </a:extLst>
          </p:cNvPr>
          <p:cNvSpPr txBox="1"/>
          <p:nvPr/>
        </p:nvSpPr>
        <p:spPr>
          <a:xfrm>
            <a:off x="289560" y="233706"/>
            <a:ext cx="2951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HelveticaNeueLT Com 95 Blk" panose="020B0604020202090204" pitchFamily="34" charset="77"/>
              </a:rPr>
              <a:t>Become a USATF Certified Official</a:t>
            </a:r>
          </a:p>
          <a:p>
            <a:endParaRPr lang="en-US" sz="2800" b="1" i="1" dirty="0">
              <a:solidFill>
                <a:schemeClr val="bg1"/>
              </a:solidFill>
              <a:latin typeface="HelveticaNeueLT Com 95 Blk" panose="020B0604020202090204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4427A-6600-CE4A-BD3A-12BB88F2B9EE}"/>
              </a:ext>
            </a:extLst>
          </p:cNvPr>
          <p:cNvSpPr txBox="1"/>
          <p:nvPr/>
        </p:nvSpPr>
        <p:spPr>
          <a:xfrm>
            <a:off x="3698463" y="575468"/>
            <a:ext cx="492760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USA Track &amp; Field needs you!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Officiating is a great way to stay involved with the sport</a:t>
            </a:r>
          </a:p>
          <a:p>
            <a:endParaRPr lang="en-US" sz="24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Without officials a meet cannot take place</a:t>
            </a:r>
          </a:p>
          <a:p>
            <a:endParaRPr lang="en-US" sz="24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The number of certified officials has generally been shrinking, and the average age is increasing</a:t>
            </a:r>
          </a:p>
          <a:p>
            <a:endParaRPr lang="en-US" sz="24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endParaRPr lang="en-US" sz="15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03A22D-AA5E-4FFD-137D-9028C1ABF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33" y="2049588"/>
            <a:ext cx="2629779" cy="175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ECAFA85-0B0C-A042-A90B-913C69A3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B4427A-6600-CE4A-BD3A-12BB88F2B9EE}"/>
              </a:ext>
            </a:extLst>
          </p:cNvPr>
          <p:cNvSpPr txBox="1"/>
          <p:nvPr/>
        </p:nvSpPr>
        <p:spPr>
          <a:xfrm>
            <a:off x="3698463" y="575468"/>
            <a:ext cx="49276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Athletes make great officials</a:t>
            </a:r>
          </a:p>
          <a:p>
            <a:endParaRPr lang="en-US" sz="24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You are already know and love the sport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You know how to create an environment to support athlete success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You know the value of a fair and safe competition</a:t>
            </a:r>
          </a:p>
          <a:p>
            <a:endParaRPr lang="en-US" sz="15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D3E8B8-95BF-5F88-D67A-F8BE42199A02}"/>
              </a:ext>
            </a:extLst>
          </p:cNvPr>
          <p:cNvSpPr txBox="1"/>
          <p:nvPr/>
        </p:nvSpPr>
        <p:spPr>
          <a:xfrm>
            <a:off x="289560" y="233706"/>
            <a:ext cx="2951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HelveticaNeueLT Com 95 Blk" panose="020B0604020202090204" pitchFamily="34" charset="77"/>
              </a:rPr>
              <a:t>Become a USATF Certified Official</a:t>
            </a:r>
          </a:p>
          <a:p>
            <a:endParaRPr lang="en-US" sz="2800" b="1" i="1" dirty="0">
              <a:solidFill>
                <a:schemeClr val="bg1"/>
              </a:solidFill>
              <a:latin typeface="HelveticaNeueLT Com 95 Blk" panose="020B060402020209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2337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ECAFA85-0B0C-A042-A90B-913C69A3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B4427A-6600-CE4A-BD3A-12BB88F2B9EE}"/>
              </a:ext>
            </a:extLst>
          </p:cNvPr>
          <p:cNvSpPr txBox="1"/>
          <p:nvPr/>
        </p:nvSpPr>
        <p:spPr>
          <a:xfrm>
            <a:off x="3698463" y="575468"/>
            <a:ext cx="522482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Making the transition from athlete to official is super common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In a recent survey of over 1,000 USATF Certified Officials</a:t>
            </a:r>
          </a:p>
          <a:p>
            <a:endParaRPr lang="en-US" sz="24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Approximately 25% began officiating between the ages of 18-29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Nearly 40% were former track and field athletes</a:t>
            </a:r>
          </a:p>
          <a:p>
            <a:endParaRPr lang="en-US" sz="15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0DBD0C-651F-7F3E-8002-D73F1465A7A5}"/>
              </a:ext>
            </a:extLst>
          </p:cNvPr>
          <p:cNvSpPr txBox="1"/>
          <p:nvPr/>
        </p:nvSpPr>
        <p:spPr>
          <a:xfrm>
            <a:off x="289560" y="233706"/>
            <a:ext cx="2951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HelveticaNeueLT Com 95 Blk" panose="020B0604020202090204" pitchFamily="34" charset="77"/>
              </a:rPr>
              <a:t>Become a USATF Certified Official</a:t>
            </a:r>
          </a:p>
          <a:p>
            <a:endParaRPr lang="en-US" sz="2800" b="1" i="1" dirty="0">
              <a:solidFill>
                <a:schemeClr val="bg1"/>
              </a:solidFill>
              <a:latin typeface="HelveticaNeueLT Com 95 Blk" panose="020B0604020202090204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6D131-EB85-D631-7D6A-CB51FF772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53" y="2227870"/>
            <a:ext cx="2598128" cy="17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22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ECAFA85-0B0C-A042-A90B-913C69A3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B4427A-6600-CE4A-BD3A-12BB88F2B9EE}"/>
              </a:ext>
            </a:extLst>
          </p:cNvPr>
          <p:cNvSpPr txBox="1"/>
          <p:nvPr/>
        </p:nvSpPr>
        <p:spPr>
          <a:xfrm>
            <a:off x="3649694" y="195723"/>
            <a:ext cx="515902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Benefits to Becoming an Official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Stay involved with the sport you love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Lifelong friendships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A chance to give back to the sport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Access to a network of over 4,000 certified officials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The best seat in the house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Access to training and Best Practices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Opportunity to develop and build skills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Insurance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Potential to officiate at USATF Championships and other major meets</a:t>
            </a:r>
          </a:p>
          <a:p>
            <a:endParaRPr lang="en-US" sz="15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D2EBE-D967-DA30-A6E9-5D8FBFF7FA32}"/>
              </a:ext>
            </a:extLst>
          </p:cNvPr>
          <p:cNvSpPr txBox="1"/>
          <p:nvPr/>
        </p:nvSpPr>
        <p:spPr>
          <a:xfrm>
            <a:off x="289560" y="233706"/>
            <a:ext cx="2951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HelveticaNeueLT Com 95 Blk" panose="020B0604020202090204" pitchFamily="34" charset="77"/>
              </a:rPr>
              <a:t>Become a USATF Certified Official</a:t>
            </a:r>
          </a:p>
          <a:p>
            <a:endParaRPr lang="en-US" sz="2800" b="1" i="1" dirty="0">
              <a:solidFill>
                <a:schemeClr val="bg1"/>
              </a:solidFill>
              <a:latin typeface="HelveticaNeueLT Com 95 Blk" panose="020B060402020209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31273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ECAFA85-0B0C-A042-A90B-913C69A3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B4427A-6600-CE4A-BD3A-12BB88F2B9EE}"/>
              </a:ext>
            </a:extLst>
          </p:cNvPr>
          <p:cNvSpPr txBox="1"/>
          <p:nvPr/>
        </p:nvSpPr>
        <p:spPr>
          <a:xfrm>
            <a:off x="3531046" y="233706"/>
            <a:ext cx="542626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What Does a USATF Certified Official Do?</a:t>
            </a:r>
          </a:p>
          <a:p>
            <a:endParaRPr lang="en-US" sz="2400" b="1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Help create an environment where athletes (youth, open, and masters) can achieve their best performances, in a safe and fair competition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No matter your experience, skill, or interests, there is an officiating role for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Field Judge(jumps and throws), Umpire, Starter, Clerk, Marshal, Race Walk Judge, Combined Event Coordinator, Referee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60B9A-39E1-C6DD-2047-80BB873B6DC5}"/>
              </a:ext>
            </a:extLst>
          </p:cNvPr>
          <p:cNvSpPr txBox="1"/>
          <p:nvPr/>
        </p:nvSpPr>
        <p:spPr>
          <a:xfrm>
            <a:off x="289560" y="233706"/>
            <a:ext cx="2951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HelveticaNeueLT Com 95 Blk" panose="020B0604020202090204" pitchFamily="34" charset="77"/>
              </a:rPr>
              <a:t>Become a USATF Certified Official</a:t>
            </a:r>
          </a:p>
          <a:p>
            <a:endParaRPr lang="en-US" sz="2800" b="1" i="1" dirty="0">
              <a:solidFill>
                <a:schemeClr val="bg1"/>
              </a:solidFill>
              <a:latin typeface="HelveticaNeueLT Com 95 Blk" panose="020B060402020209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8520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ECAFA85-0B0C-A042-A90B-913C69A31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B4427A-6600-CE4A-BD3A-12BB88F2B9EE}"/>
              </a:ext>
            </a:extLst>
          </p:cNvPr>
          <p:cNvSpPr txBox="1"/>
          <p:nvPr/>
        </p:nvSpPr>
        <p:spPr>
          <a:xfrm>
            <a:off x="3241486" y="494963"/>
            <a:ext cx="582514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I’m Interested. What Now?</a:t>
            </a:r>
          </a:p>
          <a:p>
            <a:endParaRPr lang="en-US" sz="2400" b="1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Your local USATF Association Certification Chair can get you started and help guide you through the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Your local USATF Association Certification Chair is: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FF0000"/>
                </a:solidFill>
                <a:latin typeface="HelveticaNeueLT Com 55 Roman" panose="020B0604020202090204" pitchFamily="34" charset="77"/>
              </a:rPr>
              <a:t>[Enter Certification Chair name]</a:t>
            </a:r>
          </a:p>
          <a:p>
            <a:pPr lvl="2"/>
            <a:r>
              <a:rPr lang="en-US" sz="2000" b="1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Email: </a:t>
            </a:r>
            <a:r>
              <a:rPr lang="en-US" sz="2000" i="1" dirty="0">
                <a:solidFill>
                  <a:srgbClr val="FF0000"/>
                </a:solidFill>
                <a:latin typeface="HelveticaNeueLT Com 55 Roman" panose="020B0604020202090204" pitchFamily="34" charset="77"/>
              </a:rPr>
              <a:t>[Enter Certification Chair email]</a:t>
            </a:r>
          </a:p>
          <a:p>
            <a:pPr lvl="2"/>
            <a:r>
              <a:rPr lang="en-US" sz="2000" b="1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Phone: </a:t>
            </a:r>
            <a:r>
              <a:rPr lang="en-US" sz="2000" i="1" dirty="0">
                <a:solidFill>
                  <a:srgbClr val="FF0000"/>
                </a:solidFill>
                <a:latin typeface="HelveticaNeueLT Com 55 Roman" panose="020B0604020202090204" pitchFamily="34" charset="77"/>
              </a:rPr>
              <a:t>[Enter Certification Phone #]</a:t>
            </a:r>
            <a:endParaRPr lang="en-US" sz="2000" b="1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60B9A-39E1-C6DD-2047-80BB873B6DC5}"/>
              </a:ext>
            </a:extLst>
          </p:cNvPr>
          <p:cNvSpPr txBox="1"/>
          <p:nvPr/>
        </p:nvSpPr>
        <p:spPr>
          <a:xfrm>
            <a:off x="289560" y="233706"/>
            <a:ext cx="2951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HelveticaNeueLT Com 95 Blk" panose="020B0604020202090204" pitchFamily="34" charset="77"/>
              </a:rPr>
              <a:t>Become a USATF Certified Official</a:t>
            </a:r>
          </a:p>
          <a:p>
            <a:endParaRPr lang="en-US" sz="2800" b="1" i="1" dirty="0">
              <a:solidFill>
                <a:schemeClr val="bg1"/>
              </a:solidFill>
              <a:latin typeface="HelveticaNeueLT Com 95 Blk" panose="020B0604020202090204" pitchFamily="34" charset="77"/>
            </a:endParaRPr>
          </a:p>
        </p:txBody>
      </p:sp>
      <p:pic>
        <p:nvPicPr>
          <p:cNvPr id="2" name="Picture 6" descr="YARN | All right. Let's get started. | The Office (2005) - S06E03 The  Promotion | Video clips by quotes | 53a0e6cc | 紗">
            <a:extLst>
              <a:ext uri="{FF2B5EF4-FFF2-40B4-BE49-F238E27FC236}">
                <a16:creationId xmlns:a16="http://schemas.microsoft.com/office/drawing/2014/main" id="{3E6645D2-410B-CF2D-3674-899E5CB28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4" r="14194"/>
          <a:stretch/>
        </p:blipFill>
        <p:spPr bwMode="auto">
          <a:xfrm>
            <a:off x="400002" y="1906630"/>
            <a:ext cx="2731042" cy="208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52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ECAFA85-0B0C-A042-A90B-913C69A31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B4427A-6600-CE4A-BD3A-12BB88F2B9EE}"/>
              </a:ext>
            </a:extLst>
          </p:cNvPr>
          <p:cNvSpPr txBox="1"/>
          <p:nvPr/>
        </p:nvSpPr>
        <p:spPr>
          <a:xfrm>
            <a:off x="3574368" y="243334"/>
            <a:ext cx="542626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The Process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Contact </a:t>
            </a:r>
            <a:r>
              <a:rPr lang="en-US" sz="2000" i="1" dirty="0">
                <a:solidFill>
                  <a:srgbClr val="FF0000"/>
                </a:solidFill>
                <a:latin typeface="HelveticaNeueLT Com 55 Roman" panose="020B0604020202090204" pitchFamily="34" charset="77"/>
              </a:rPr>
              <a:t>[Enter Certification Chair name]</a:t>
            </a:r>
            <a:r>
              <a:rPr lang="en-US" sz="2000" i="1" dirty="0">
                <a:solidFill>
                  <a:srgbClr val="C00000"/>
                </a:solidFill>
                <a:latin typeface="HelveticaNeueLT Com 55 Roman" panose="020B0604020202090204" pitchFamily="34" charset="77"/>
              </a:rPr>
              <a:t>, </a:t>
            </a:r>
            <a:r>
              <a:rPr lang="en-US" sz="2000" i="1" dirty="0">
                <a:latin typeface="HelveticaNeueLT Com 55 Roman" panose="020B0604020202090204" pitchFamily="34" charset="77"/>
              </a:rPr>
              <a:t>USATF </a:t>
            </a:r>
            <a:r>
              <a:rPr lang="en-US" sz="2000" i="1" dirty="0">
                <a:solidFill>
                  <a:srgbClr val="FF0000"/>
                </a:solidFill>
                <a:latin typeface="HelveticaNeueLT Com 55 Roman" panose="020B0604020202090204" pitchFamily="34" charset="77"/>
              </a:rPr>
              <a:t>[Enter Local Association Name]</a:t>
            </a:r>
            <a:r>
              <a:rPr lang="en-US" sz="2000" i="1" dirty="0">
                <a:latin typeface="HelveticaNeueLT Com 55 Roman" panose="020B0604020202090204" pitchFamily="34" charset="77"/>
              </a:rPr>
              <a:t> Certification Chair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Become a USATF member*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Complete Background Check*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Complete Safe Sport Training*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Complete the USATF Officials Application**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Complete the Rules Review**</a:t>
            </a:r>
          </a:p>
          <a:p>
            <a:pPr lvl="1"/>
            <a:endParaRPr lang="en-US" sz="20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lvl="1"/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*via USATF Connect  </a:t>
            </a:r>
          </a:p>
          <a:p>
            <a:pPr lvl="1"/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**via USATF Website</a:t>
            </a:r>
          </a:p>
          <a:p>
            <a:endParaRPr lang="en-US" sz="24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The process typically takes 2-4 weeks. </a:t>
            </a:r>
            <a:endParaRPr lang="en-US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60B9A-39E1-C6DD-2047-80BB873B6DC5}"/>
              </a:ext>
            </a:extLst>
          </p:cNvPr>
          <p:cNvSpPr txBox="1"/>
          <p:nvPr/>
        </p:nvSpPr>
        <p:spPr>
          <a:xfrm>
            <a:off x="289560" y="233706"/>
            <a:ext cx="2951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HelveticaNeueLT Com 95 Blk" panose="020B0604020202090204" pitchFamily="34" charset="77"/>
              </a:rPr>
              <a:t>Become a USATF Certified Official</a:t>
            </a:r>
          </a:p>
          <a:p>
            <a:endParaRPr lang="en-US" sz="2800" b="1" i="1" dirty="0">
              <a:solidFill>
                <a:schemeClr val="bg1"/>
              </a:solidFill>
              <a:latin typeface="HelveticaNeueLT Com 95 Blk" panose="020B060402020209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87338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ECAFA85-0B0C-A042-A90B-913C69A31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B4427A-6600-CE4A-BD3A-12BB88F2B9EE}"/>
              </a:ext>
            </a:extLst>
          </p:cNvPr>
          <p:cNvSpPr txBox="1"/>
          <p:nvPr/>
        </p:nvSpPr>
        <p:spPr>
          <a:xfrm>
            <a:off x="3531046" y="342186"/>
            <a:ext cx="54262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The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Structured </a:t>
            </a:r>
            <a:r>
              <a:rPr lang="en-US" sz="2000" i="1" u="sng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Progress</a:t>
            </a: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Apprentice Level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Association Level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National Level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Master Level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Support and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Local USATF Association Certification Chair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Mentors				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Training Clinics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Best Practices Library	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New Officials’ Town Hall and Officials’ Oval Table Zoom Meetings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62539"/>
                </a:solidFill>
                <a:latin typeface="HelveticaNeueLT Com 55 Roman" panose="020B0604020202090204" pitchFamily="34" charset="77"/>
              </a:rPr>
              <a:t>NOC Newsletter</a:t>
            </a:r>
          </a:p>
          <a:p>
            <a:endParaRPr lang="en-US" sz="2400" b="1" i="1" dirty="0">
              <a:solidFill>
                <a:srgbClr val="062539"/>
              </a:solidFill>
              <a:latin typeface="HelveticaNeueLT Com 55 Roman" panose="020B060402020209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60B9A-39E1-C6DD-2047-80BB873B6DC5}"/>
              </a:ext>
            </a:extLst>
          </p:cNvPr>
          <p:cNvSpPr txBox="1"/>
          <p:nvPr/>
        </p:nvSpPr>
        <p:spPr>
          <a:xfrm>
            <a:off x="289560" y="233706"/>
            <a:ext cx="2951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HelveticaNeueLT Com 95 Blk" panose="020B0604020202090204" pitchFamily="34" charset="77"/>
              </a:rPr>
              <a:t>Become a USATF Certified Official</a:t>
            </a:r>
          </a:p>
          <a:p>
            <a:endParaRPr lang="en-US" sz="2800" b="1" i="1" dirty="0">
              <a:solidFill>
                <a:schemeClr val="bg1"/>
              </a:solidFill>
              <a:latin typeface="HelveticaNeueLT Com 95 Blk" panose="020B0604020202090204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91F53-3ECA-E9FB-D705-781692B66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77" y="2049588"/>
            <a:ext cx="2819693" cy="187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96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5857</TotalTime>
  <Words>564</Words>
  <Application>Microsoft Office PowerPoint</Application>
  <PresentationFormat>On-screen Show (16:9)</PresentationFormat>
  <Paragraphs>97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HelveticaNeueLT Com 55 Roman</vt:lpstr>
      <vt:lpstr>HelveticaNeueLT Com 95 Blk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Chelsey Schmenk</dc:creator>
  <cp:lastModifiedBy>chrisusatfniagara@gmail.com</cp:lastModifiedBy>
  <cp:revision>17</cp:revision>
  <dcterms:created xsi:type="dcterms:W3CDTF">2021-02-11T19:54:59Z</dcterms:created>
  <dcterms:modified xsi:type="dcterms:W3CDTF">2024-02-22T19:53:42Z</dcterms:modified>
</cp:coreProperties>
</file>